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EA0668A-6B6E-4E50-A089-3992B5B9EEA2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E9C5213-7E97-4B3F-A1AD-C7415A6E638C}" type="slidenum">
              <a:rPr lang="pl-PL" smtClean="0"/>
              <a:t>‹#›</a:t>
            </a:fld>
            <a:endParaRPr lang="pl-PL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925893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668A-6B6E-4E50-A089-3992B5B9EEA2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C5213-7E97-4B3F-A1AD-C7415A6E638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89467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EA0668A-6B6E-4E50-A089-3992B5B9EEA2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E9C5213-7E97-4B3F-A1AD-C7415A6E638C}" type="slidenum">
              <a:rPr lang="pl-PL" smtClean="0"/>
              <a:t>‹#›</a:t>
            </a:fld>
            <a:endParaRPr lang="pl-PL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7879588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668A-6B6E-4E50-A089-3992B5B9EEA2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C5213-7E97-4B3F-A1AD-C7415A6E638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6527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668A-6B6E-4E50-A089-3992B5B9EEA2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C5213-7E97-4B3F-A1AD-C7415A6E638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3111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668A-6B6E-4E50-A089-3992B5B9EEA2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C5213-7E97-4B3F-A1AD-C7415A6E638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39159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668A-6B6E-4E50-A089-3992B5B9EEA2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C5213-7E97-4B3F-A1AD-C7415A6E638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00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EA0668A-6B6E-4E50-A089-3992B5B9EEA2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E9C5213-7E97-4B3F-A1AD-C7415A6E638C}" type="slidenum">
              <a:rPr lang="pl-PL" smtClean="0"/>
              <a:t>‹#›</a:t>
            </a:fld>
            <a:endParaRPr lang="pl-PL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3699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EA0668A-6B6E-4E50-A089-3992B5B9EEA2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E9C5213-7E97-4B3F-A1AD-C7415A6E638C}" type="slidenum">
              <a:rPr lang="pl-PL" smtClean="0"/>
              <a:t>‹#›</a:t>
            </a:fld>
            <a:endParaRPr lang="pl-PL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89840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668A-6B6E-4E50-A089-3992B5B9EEA2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C5213-7E97-4B3F-A1AD-C7415A6E638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46306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668A-6B6E-4E50-A089-3992B5B9EEA2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C5213-7E97-4B3F-A1AD-C7415A6E638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6988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6EA0668A-6B6E-4E50-A089-3992B5B9EEA2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3E9C5213-7E97-4B3F-A1AD-C7415A6E638C}" type="slidenum">
              <a:rPr lang="pl-PL" smtClean="0"/>
              <a:t>‹#›</a:t>
            </a:fld>
            <a:endParaRPr lang="pl-PL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83716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  <p:sldLayoutId id="2147484018" r:id="rId4"/>
    <p:sldLayoutId id="2147484019" r:id="rId5"/>
    <p:sldLayoutId id="2147484020" r:id="rId6"/>
    <p:sldLayoutId id="2147484021" r:id="rId7"/>
    <p:sldLayoutId id="2147484022" r:id="rId8"/>
    <p:sldLayoutId id="2147484023" r:id="rId9"/>
    <p:sldLayoutId id="2147484024" r:id="rId10"/>
    <p:sldLayoutId id="214748402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g8RULhzNMA" TargetMode="External"/><Relationship Id="rId2" Type="http://schemas.openxmlformats.org/officeDocument/2006/relationships/hyperlink" Target="https://www.youtube.com/watch?v=uc7qd9xPpDY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sz="6000" dirty="0"/>
              <a:t>Język chiński na wesoło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l-PL" sz="2800" dirty="0">
                <a:solidFill>
                  <a:schemeClr val="bg1"/>
                </a:solidFill>
              </a:rPr>
              <a:t>Moduł 4</a:t>
            </a:r>
          </a:p>
        </p:txBody>
      </p:sp>
    </p:spTree>
    <p:extLst>
      <p:ext uri="{BB962C8B-B14F-4D97-AF65-F5344CB8AC3E}">
        <p14:creationId xmlns:p14="http://schemas.microsoft.com/office/powerpoint/2010/main" val="711167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4178233"/>
              </p:ext>
            </p:extLst>
          </p:nvPr>
        </p:nvGraphicFramePr>
        <p:xfrm>
          <a:off x="1232506" y="889462"/>
          <a:ext cx="4952165" cy="789190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237905">
                  <a:extLst>
                    <a:ext uri="{9D8B030D-6E8A-4147-A177-3AD203B41FA5}">
                      <a16:colId xmlns:a16="http://schemas.microsoft.com/office/drawing/2014/main" val="21092228"/>
                    </a:ext>
                  </a:extLst>
                </a:gridCol>
                <a:gridCol w="1237905">
                  <a:extLst>
                    <a:ext uri="{9D8B030D-6E8A-4147-A177-3AD203B41FA5}">
                      <a16:colId xmlns:a16="http://schemas.microsoft.com/office/drawing/2014/main" val="2548470482"/>
                    </a:ext>
                  </a:extLst>
                </a:gridCol>
                <a:gridCol w="1237905">
                  <a:extLst>
                    <a:ext uri="{9D8B030D-6E8A-4147-A177-3AD203B41FA5}">
                      <a16:colId xmlns:a16="http://schemas.microsoft.com/office/drawing/2014/main" val="3145256327"/>
                    </a:ext>
                  </a:extLst>
                </a:gridCol>
                <a:gridCol w="1238450">
                  <a:extLst>
                    <a:ext uri="{9D8B030D-6E8A-4147-A177-3AD203B41FA5}">
                      <a16:colId xmlns:a16="http://schemas.microsoft.com/office/drawing/2014/main" val="1729998630"/>
                    </a:ext>
                  </a:extLst>
                </a:gridCol>
              </a:tblGrid>
              <a:tr h="7891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3200" dirty="0">
                          <a:effectLst/>
                        </a:rPr>
                        <a:t>是</a:t>
                      </a:r>
                      <a:endParaRPr lang="pl-PL" sz="32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shì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szy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być, jest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60271160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4470238"/>
              </p:ext>
            </p:extLst>
          </p:nvPr>
        </p:nvGraphicFramePr>
        <p:xfrm>
          <a:off x="6622474" y="1678652"/>
          <a:ext cx="4952166" cy="789190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237905">
                  <a:extLst>
                    <a:ext uri="{9D8B030D-6E8A-4147-A177-3AD203B41FA5}">
                      <a16:colId xmlns:a16="http://schemas.microsoft.com/office/drawing/2014/main" val="902941709"/>
                    </a:ext>
                  </a:extLst>
                </a:gridCol>
                <a:gridCol w="1237905">
                  <a:extLst>
                    <a:ext uri="{9D8B030D-6E8A-4147-A177-3AD203B41FA5}">
                      <a16:colId xmlns:a16="http://schemas.microsoft.com/office/drawing/2014/main" val="969600925"/>
                    </a:ext>
                  </a:extLst>
                </a:gridCol>
                <a:gridCol w="1237905">
                  <a:extLst>
                    <a:ext uri="{9D8B030D-6E8A-4147-A177-3AD203B41FA5}">
                      <a16:colId xmlns:a16="http://schemas.microsoft.com/office/drawing/2014/main" val="833349173"/>
                    </a:ext>
                  </a:extLst>
                </a:gridCol>
                <a:gridCol w="1238451">
                  <a:extLst>
                    <a:ext uri="{9D8B030D-6E8A-4147-A177-3AD203B41FA5}">
                      <a16:colId xmlns:a16="http://schemas.microsoft.com/office/drawing/2014/main" val="1836018161"/>
                    </a:ext>
                  </a:extLst>
                </a:gridCol>
              </a:tblGrid>
              <a:tr h="7891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3200" dirty="0">
                          <a:effectLst/>
                        </a:rPr>
                        <a:t>谁</a:t>
                      </a:r>
                      <a:endParaRPr lang="pl-PL" sz="32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 err="1">
                          <a:effectLst/>
                        </a:rPr>
                        <a:t>sheí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 err="1">
                          <a:effectLst/>
                        </a:rPr>
                        <a:t>szej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kto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2861522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685" y="2073247"/>
            <a:ext cx="8517775" cy="425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56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8216150"/>
              </p:ext>
            </p:extLst>
          </p:nvPr>
        </p:nvGraphicFramePr>
        <p:xfrm>
          <a:off x="1030778" y="590896"/>
          <a:ext cx="4995948" cy="673331"/>
        </p:xfrm>
        <a:graphic>
          <a:graphicData uri="http://schemas.openxmlformats.org/drawingml/2006/table">
            <a:tbl>
              <a:tblPr firstRow="1" firstCol="1" bandRow="1">
                <a:tableStyleId>{775DCB02-9BB8-47FD-8907-85C794F793BA}</a:tableStyleId>
              </a:tblPr>
              <a:tblGrid>
                <a:gridCol w="1248849">
                  <a:extLst>
                    <a:ext uri="{9D8B030D-6E8A-4147-A177-3AD203B41FA5}">
                      <a16:colId xmlns:a16="http://schemas.microsoft.com/office/drawing/2014/main" val="77667400"/>
                    </a:ext>
                  </a:extLst>
                </a:gridCol>
                <a:gridCol w="1248849">
                  <a:extLst>
                    <a:ext uri="{9D8B030D-6E8A-4147-A177-3AD203B41FA5}">
                      <a16:colId xmlns:a16="http://schemas.microsoft.com/office/drawing/2014/main" val="1938687398"/>
                    </a:ext>
                  </a:extLst>
                </a:gridCol>
                <a:gridCol w="1248849">
                  <a:extLst>
                    <a:ext uri="{9D8B030D-6E8A-4147-A177-3AD203B41FA5}">
                      <a16:colId xmlns:a16="http://schemas.microsoft.com/office/drawing/2014/main" val="2853616653"/>
                    </a:ext>
                  </a:extLst>
                </a:gridCol>
                <a:gridCol w="1249401">
                  <a:extLst>
                    <a:ext uri="{9D8B030D-6E8A-4147-A177-3AD203B41FA5}">
                      <a16:colId xmlns:a16="http://schemas.microsoft.com/office/drawing/2014/main" val="1224594378"/>
                    </a:ext>
                  </a:extLst>
                </a:gridCol>
              </a:tblGrid>
              <a:tr h="6733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800" dirty="0">
                          <a:effectLst/>
                        </a:rPr>
                        <a:t>爸爸</a:t>
                      </a:r>
                      <a:endParaRPr lang="pl-PL" sz="28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bàba 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baba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tata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4803376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7988265"/>
              </p:ext>
            </p:extLst>
          </p:nvPr>
        </p:nvGraphicFramePr>
        <p:xfrm>
          <a:off x="6292735" y="581891"/>
          <a:ext cx="5386647" cy="673331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346513">
                  <a:extLst>
                    <a:ext uri="{9D8B030D-6E8A-4147-A177-3AD203B41FA5}">
                      <a16:colId xmlns:a16="http://schemas.microsoft.com/office/drawing/2014/main" val="2171581837"/>
                    </a:ext>
                  </a:extLst>
                </a:gridCol>
                <a:gridCol w="1346513">
                  <a:extLst>
                    <a:ext uri="{9D8B030D-6E8A-4147-A177-3AD203B41FA5}">
                      <a16:colId xmlns:a16="http://schemas.microsoft.com/office/drawing/2014/main" val="191984855"/>
                    </a:ext>
                  </a:extLst>
                </a:gridCol>
                <a:gridCol w="1346513">
                  <a:extLst>
                    <a:ext uri="{9D8B030D-6E8A-4147-A177-3AD203B41FA5}">
                      <a16:colId xmlns:a16="http://schemas.microsoft.com/office/drawing/2014/main" val="2238375678"/>
                    </a:ext>
                  </a:extLst>
                </a:gridCol>
                <a:gridCol w="1347108">
                  <a:extLst>
                    <a:ext uri="{9D8B030D-6E8A-4147-A177-3AD203B41FA5}">
                      <a16:colId xmlns:a16="http://schemas.microsoft.com/office/drawing/2014/main" val="3557068940"/>
                    </a:ext>
                  </a:extLst>
                </a:gridCol>
              </a:tblGrid>
              <a:tr h="6733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3200" dirty="0">
                          <a:effectLst/>
                        </a:rPr>
                        <a:t>妈妈</a:t>
                      </a:r>
                      <a:endParaRPr lang="pl-PL" sz="32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māma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mama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mama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6587379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887" y="1963189"/>
            <a:ext cx="8933411" cy="4466706"/>
          </a:xfrm>
          <a:prstGeom prst="rect">
            <a:avLst/>
          </a:prstGeom>
        </p:spPr>
      </p:pic>
      <p:cxnSp>
        <p:nvCxnSpPr>
          <p:cNvPr id="8" name="Straight Arrow Connector 7"/>
          <p:cNvCxnSpPr>
            <a:stCxn id="4" idx="2"/>
          </p:cNvCxnSpPr>
          <p:nvPr/>
        </p:nvCxnSpPr>
        <p:spPr>
          <a:xfrm flipH="1">
            <a:off x="3416531" y="1264227"/>
            <a:ext cx="112221" cy="780704"/>
          </a:xfrm>
          <a:prstGeom prst="straightConnector1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5" idx="2"/>
          </p:cNvCxnSpPr>
          <p:nvPr/>
        </p:nvCxnSpPr>
        <p:spPr>
          <a:xfrm>
            <a:off x="8986058" y="1255222"/>
            <a:ext cx="232757" cy="1438102"/>
          </a:xfrm>
          <a:prstGeom prst="straightConnector1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400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594" y="1519319"/>
            <a:ext cx="6896793" cy="38650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4362675"/>
              </p:ext>
            </p:extLst>
          </p:nvPr>
        </p:nvGraphicFramePr>
        <p:xfrm>
          <a:off x="1047403" y="714294"/>
          <a:ext cx="5756275" cy="652272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438910">
                  <a:extLst>
                    <a:ext uri="{9D8B030D-6E8A-4147-A177-3AD203B41FA5}">
                      <a16:colId xmlns:a16="http://schemas.microsoft.com/office/drawing/2014/main" val="414403494"/>
                    </a:ext>
                  </a:extLst>
                </a:gridCol>
                <a:gridCol w="1438910">
                  <a:extLst>
                    <a:ext uri="{9D8B030D-6E8A-4147-A177-3AD203B41FA5}">
                      <a16:colId xmlns:a16="http://schemas.microsoft.com/office/drawing/2014/main" val="2397487028"/>
                    </a:ext>
                  </a:extLst>
                </a:gridCol>
                <a:gridCol w="1438910">
                  <a:extLst>
                    <a:ext uri="{9D8B030D-6E8A-4147-A177-3AD203B41FA5}">
                      <a16:colId xmlns:a16="http://schemas.microsoft.com/office/drawing/2014/main" val="1473575808"/>
                    </a:ext>
                  </a:extLst>
                </a:gridCol>
                <a:gridCol w="1439545">
                  <a:extLst>
                    <a:ext uri="{9D8B030D-6E8A-4147-A177-3AD203B41FA5}">
                      <a16:colId xmlns:a16="http://schemas.microsoft.com/office/drawing/2014/main" val="3582699651"/>
                    </a:ext>
                  </a:extLst>
                </a:gridCol>
              </a:tblGrid>
              <a:tr h="3644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3200" dirty="0">
                          <a:effectLst/>
                        </a:rPr>
                        <a:t>姐姐</a:t>
                      </a:r>
                      <a:endParaRPr lang="pl-PL" sz="32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jiějie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dziedzie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starsza siostra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43519568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4395857"/>
              </p:ext>
            </p:extLst>
          </p:nvPr>
        </p:nvGraphicFramePr>
        <p:xfrm>
          <a:off x="5868784" y="5553469"/>
          <a:ext cx="5756275" cy="652272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438910">
                  <a:extLst>
                    <a:ext uri="{9D8B030D-6E8A-4147-A177-3AD203B41FA5}">
                      <a16:colId xmlns:a16="http://schemas.microsoft.com/office/drawing/2014/main" val="3442822315"/>
                    </a:ext>
                  </a:extLst>
                </a:gridCol>
                <a:gridCol w="1438910">
                  <a:extLst>
                    <a:ext uri="{9D8B030D-6E8A-4147-A177-3AD203B41FA5}">
                      <a16:colId xmlns:a16="http://schemas.microsoft.com/office/drawing/2014/main" val="851483200"/>
                    </a:ext>
                  </a:extLst>
                </a:gridCol>
                <a:gridCol w="1438910">
                  <a:extLst>
                    <a:ext uri="{9D8B030D-6E8A-4147-A177-3AD203B41FA5}">
                      <a16:colId xmlns:a16="http://schemas.microsoft.com/office/drawing/2014/main" val="3490739918"/>
                    </a:ext>
                  </a:extLst>
                </a:gridCol>
                <a:gridCol w="1439545">
                  <a:extLst>
                    <a:ext uri="{9D8B030D-6E8A-4147-A177-3AD203B41FA5}">
                      <a16:colId xmlns:a16="http://schemas.microsoft.com/office/drawing/2014/main" val="1339656415"/>
                    </a:ext>
                  </a:extLst>
                </a:gridCol>
              </a:tblGrid>
              <a:tr h="3473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3200" dirty="0">
                          <a:effectLst/>
                        </a:rPr>
                        <a:t>妹妹</a:t>
                      </a:r>
                      <a:endParaRPr lang="pl-PL" sz="32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mèimei 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mejmej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młodsza siostra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3498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485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0894983"/>
              </p:ext>
            </p:extLst>
          </p:nvPr>
        </p:nvGraphicFramePr>
        <p:xfrm>
          <a:off x="1168400" y="5482729"/>
          <a:ext cx="5756275" cy="652272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438910">
                  <a:extLst>
                    <a:ext uri="{9D8B030D-6E8A-4147-A177-3AD203B41FA5}">
                      <a16:colId xmlns:a16="http://schemas.microsoft.com/office/drawing/2014/main" val="2365753995"/>
                    </a:ext>
                  </a:extLst>
                </a:gridCol>
                <a:gridCol w="1438910">
                  <a:extLst>
                    <a:ext uri="{9D8B030D-6E8A-4147-A177-3AD203B41FA5}">
                      <a16:colId xmlns:a16="http://schemas.microsoft.com/office/drawing/2014/main" val="2394255593"/>
                    </a:ext>
                  </a:extLst>
                </a:gridCol>
                <a:gridCol w="1438910">
                  <a:extLst>
                    <a:ext uri="{9D8B030D-6E8A-4147-A177-3AD203B41FA5}">
                      <a16:colId xmlns:a16="http://schemas.microsoft.com/office/drawing/2014/main" val="1126745696"/>
                    </a:ext>
                  </a:extLst>
                </a:gridCol>
                <a:gridCol w="1439545">
                  <a:extLst>
                    <a:ext uri="{9D8B030D-6E8A-4147-A177-3AD203B41FA5}">
                      <a16:colId xmlns:a16="http://schemas.microsoft.com/office/drawing/2014/main" val="4019594642"/>
                    </a:ext>
                  </a:extLst>
                </a:gridCol>
              </a:tblGrid>
              <a:tr h="3644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3200" dirty="0">
                          <a:effectLst/>
                        </a:rPr>
                        <a:t>弟弟</a:t>
                      </a:r>
                      <a:endParaRPr lang="pl-PL" sz="32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dìdi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didi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młodszy brat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37931930"/>
                  </a:ext>
                </a:extLst>
              </a:tr>
            </a:tbl>
          </a:graphicData>
        </a:graphic>
      </p:graphicFrame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4251430"/>
              </p:ext>
            </p:extLst>
          </p:nvPr>
        </p:nvGraphicFramePr>
        <p:xfrm>
          <a:off x="5850465" y="699591"/>
          <a:ext cx="5756275" cy="635953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438910">
                  <a:extLst>
                    <a:ext uri="{9D8B030D-6E8A-4147-A177-3AD203B41FA5}">
                      <a16:colId xmlns:a16="http://schemas.microsoft.com/office/drawing/2014/main" val="253497442"/>
                    </a:ext>
                  </a:extLst>
                </a:gridCol>
                <a:gridCol w="1438910">
                  <a:extLst>
                    <a:ext uri="{9D8B030D-6E8A-4147-A177-3AD203B41FA5}">
                      <a16:colId xmlns:a16="http://schemas.microsoft.com/office/drawing/2014/main" val="722725623"/>
                    </a:ext>
                  </a:extLst>
                </a:gridCol>
                <a:gridCol w="1438910">
                  <a:extLst>
                    <a:ext uri="{9D8B030D-6E8A-4147-A177-3AD203B41FA5}">
                      <a16:colId xmlns:a16="http://schemas.microsoft.com/office/drawing/2014/main" val="2166652881"/>
                    </a:ext>
                  </a:extLst>
                </a:gridCol>
                <a:gridCol w="1439545">
                  <a:extLst>
                    <a:ext uri="{9D8B030D-6E8A-4147-A177-3AD203B41FA5}">
                      <a16:colId xmlns:a16="http://schemas.microsoft.com/office/drawing/2014/main" val="2525644719"/>
                    </a:ext>
                  </a:extLst>
                </a:gridCol>
              </a:tblGrid>
              <a:tr h="6359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3200" dirty="0">
                          <a:effectLst/>
                        </a:rPr>
                        <a:t>哥哥</a:t>
                      </a:r>
                      <a:endParaRPr lang="pl-PL" sz="32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gēge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 err="1">
                          <a:effectLst/>
                        </a:rPr>
                        <a:t>gege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starszy brat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76206858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935" y="1488332"/>
            <a:ext cx="5621866" cy="38416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044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Piosenki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612669"/>
            <a:ext cx="9601200" cy="3581400"/>
          </a:xfrm>
        </p:spPr>
        <p:txBody>
          <a:bodyPr/>
          <a:lstStyle/>
          <a:p>
            <a:pPr marL="0" indent="0">
              <a:buNone/>
            </a:pPr>
            <a:r>
              <a:rPr lang="pl-PL" dirty="0">
                <a:hlinkClick r:id="rId2"/>
              </a:rPr>
              <a:t>https://www.youtube.com/watch?v=uc7qd9xPpDY</a:t>
            </a:r>
            <a:endParaRPr lang="pl-PL" dirty="0"/>
          </a:p>
          <a:p>
            <a:pPr marL="0" indent="0">
              <a:buNone/>
            </a:pPr>
            <a:r>
              <a:rPr lang="pl-PL" dirty="0">
                <a:hlinkClick r:id="rId3"/>
              </a:rPr>
              <a:t>https://www.youtube.com/watch?v=Ug8RULhzNMA</a:t>
            </a:r>
            <a:endParaRPr lang="pl-PL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76366" y="1110095"/>
            <a:ext cx="6128732" cy="5361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164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2836" y="245226"/>
            <a:ext cx="4488873" cy="1485900"/>
          </a:xfrm>
        </p:spPr>
        <p:txBody>
          <a:bodyPr/>
          <a:lstStyle/>
          <a:p>
            <a:r>
              <a:rPr lang="pl-PL" dirty="0"/>
              <a:t>Uczymy się czytać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268" y="988176"/>
            <a:ext cx="6525491" cy="54336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14829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Uczymy się pisać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569" y="1629844"/>
            <a:ext cx="9199231" cy="43539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5373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4351905"/>
              </p:ext>
            </p:extLst>
          </p:nvPr>
        </p:nvGraphicFramePr>
        <p:xfrm>
          <a:off x="1213714" y="598519"/>
          <a:ext cx="6500496" cy="750536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624767">
                  <a:extLst>
                    <a:ext uri="{9D8B030D-6E8A-4147-A177-3AD203B41FA5}">
                      <a16:colId xmlns:a16="http://schemas.microsoft.com/office/drawing/2014/main" val="3081695008"/>
                    </a:ext>
                  </a:extLst>
                </a:gridCol>
                <a:gridCol w="1624767">
                  <a:extLst>
                    <a:ext uri="{9D8B030D-6E8A-4147-A177-3AD203B41FA5}">
                      <a16:colId xmlns:a16="http://schemas.microsoft.com/office/drawing/2014/main" val="1567228428"/>
                    </a:ext>
                  </a:extLst>
                </a:gridCol>
                <a:gridCol w="1625481">
                  <a:extLst>
                    <a:ext uri="{9D8B030D-6E8A-4147-A177-3AD203B41FA5}">
                      <a16:colId xmlns:a16="http://schemas.microsoft.com/office/drawing/2014/main" val="4023371449"/>
                    </a:ext>
                  </a:extLst>
                </a:gridCol>
                <a:gridCol w="1625481">
                  <a:extLst>
                    <a:ext uri="{9D8B030D-6E8A-4147-A177-3AD203B41FA5}">
                      <a16:colId xmlns:a16="http://schemas.microsoft.com/office/drawing/2014/main" val="3235331763"/>
                    </a:ext>
                  </a:extLst>
                </a:gridCol>
              </a:tblGrid>
              <a:tr h="7505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3200" dirty="0">
                          <a:effectLst/>
                        </a:rPr>
                        <a:t>房间</a:t>
                      </a:r>
                      <a:endParaRPr lang="pl-PL" sz="32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>
                          <a:effectLst/>
                        </a:rPr>
                        <a:t>fángjiān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>
                          <a:effectLst/>
                        </a:rPr>
                        <a:t>fangdzien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pokój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6723169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037" y="1566024"/>
            <a:ext cx="7304116" cy="48694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81744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0421846"/>
              </p:ext>
            </p:extLst>
          </p:nvPr>
        </p:nvGraphicFramePr>
        <p:xfrm>
          <a:off x="1972733" y="1564000"/>
          <a:ext cx="5220394" cy="642587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304812">
                  <a:extLst>
                    <a:ext uri="{9D8B030D-6E8A-4147-A177-3AD203B41FA5}">
                      <a16:colId xmlns:a16="http://schemas.microsoft.com/office/drawing/2014/main" val="1255043933"/>
                    </a:ext>
                  </a:extLst>
                </a:gridCol>
                <a:gridCol w="1304812">
                  <a:extLst>
                    <a:ext uri="{9D8B030D-6E8A-4147-A177-3AD203B41FA5}">
                      <a16:colId xmlns:a16="http://schemas.microsoft.com/office/drawing/2014/main" val="2503845954"/>
                    </a:ext>
                  </a:extLst>
                </a:gridCol>
                <a:gridCol w="1305385">
                  <a:extLst>
                    <a:ext uri="{9D8B030D-6E8A-4147-A177-3AD203B41FA5}">
                      <a16:colId xmlns:a16="http://schemas.microsoft.com/office/drawing/2014/main" val="3229606551"/>
                    </a:ext>
                  </a:extLst>
                </a:gridCol>
                <a:gridCol w="1305385">
                  <a:extLst>
                    <a:ext uri="{9D8B030D-6E8A-4147-A177-3AD203B41FA5}">
                      <a16:colId xmlns:a16="http://schemas.microsoft.com/office/drawing/2014/main" val="1483358293"/>
                    </a:ext>
                  </a:extLst>
                </a:gridCol>
              </a:tblGrid>
              <a:tr h="6425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3200" dirty="0">
                          <a:effectLst/>
                        </a:rPr>
                        <a:t>这</a:t>
                      </a:r>
                      <a:endParaRPr lang="pl-PL" sz="36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>
                          <a:effectLst/>
                        </a:rPr>
                        <a:t>zhè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dże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ten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871167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676654"/>
              </p:ext>
            </p:extLst>
          </p:nvPr>
        </p:nvGraphicFramePr>
        <p:xfrm>
          <a:off x="5979585" y="2920040"/>
          <a:ext cx="5220394" cy="642587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304812">
                  <a:extLst>
                    <a:ext uri="{9D8B030D-6E8A-4147-A177-3AD203B41FA5}">
                      <a16:colId xmlns:a16="http://schemas.microsoft.com/office/drawing/2014/main" val="2089988224"/>
                    </a:ext>
                  </a:extLst>
                </a:gridCol>
                <a:gridCol w="1304812">
                  <a:extLst>
                    <a:ext uri="{9D8B030D-6E8A-4147-A177-3AD203B41FA5}">
                      <a16:colId xmlns:a16="http://schemas.microsoft.com/office/drawing/2014/main" val="1232937589"/>
                    </a:ext>
                  </a:extLst>
                </a:gridCol>
                <a:gridCol w="1305385">
                  <a:extLst>
                    <a:ext uri="{9D8B030D-6E8A-4147-A177-3AD203B41FA5}">
                      <a16:colId xmlns:a16="http://schemas.microsoft.com/office/drawing/2014/main" val="4063038703"/>
                    </a:ext>
                  </a:extLst>
                </a:gridCol>
                <a:gridCol w="1305385">
                  <a:extLst>
                    <a:ext uri="{9D8B030D-6E8A-4147-A177-3AD203B41FA5}">
                      <a16:colId xmlns:a16="http://schemas.microsoft.com/office/drawing/2014/main" val="360702281"/>
                    </a:ext>
                  </a:extLst>
                </a:gridCol>
              </a:tblGrid>
              <a:tr h="6425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3200" dirty="0">
                          <a:effectLst/>
                        </a:rPr>
                        <a:t>那</a:t>
                      </a:r>
                      <a:endParaRPr lang="pl-PL" sz="32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nà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na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tamten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077835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7978">
            <a:off x="6599704" y="3740447"/>
            <a:ext cx="2982512" cy="31121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33" y="2792739"/>
            <a:ext cx="3149600" cy="36458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386" y="454384"/>
            <a:ext cx="3515614" cy="2219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09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7308010"/>
              </p:ext>
            </p:extLst>
          </p:nvPr>
        </p:nvGraphicFramePr>
        <p:xfrm>
          <a:off x="1037503" y="730923"/>
          <a:ext cx="5819218" cy="575789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454485">
                  <a:extLst>
                    <a:ext uri="{9D8B030D-6E8A-4147-A177-3AD203B41FA5}">
                      <a16:colId xmlns:a16="http://schemas.microsoft.com/office/drawing/2014/main" val="4199916982"/>
                    </a:ext>
                  </a:extLst>
                </a:gridCol>
                <a:gridCol w="1454485">
                  <a:extLst>
                    <a:ext uri="{9D8B030D-6E8A-4147-A177-3AD203B41FA5}">
                      <a16:colId xmlns:a16="http://schemas.microsoft.com/office/drawing/2014/main" val="525081373"/>
                    </a:ext>
                  </a:extLst>
                </a:gridCol>
                <a:gridCol w="1455124">
                  <a:extLst>
                    <a:ext uri="{9D8B030D-6E8A-4147-A177-3AD203B41FA5}">
                      <a16:colId xmlns:a16="http://schemas.microsoft.com/office/drawing/2014/main" val="3486564242"/>
                    </a:ext>
                  </a:extLst>
                </a:gridCol>
                <a:gridCol w="1455124">
                  <a:extLst>
                    <a:ext uri="{9D8B030D-6E8A-4147-A177-3AD203B41FA5}">
                      <a16:colId xmlns:a16="http://schemas.microsoft.com/office/drawing/2014/main" val="3929533541"/>
                    </a:ext>
                  </a:extLst>
                </a:gridCol>
              </a:tblGrid>
              <a:tr h="5757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000" dirty="0">
                          <a:effectLst/>
                        </a:rPr>
                        <a:t>桌子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zhuōzi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 err="1">
                          <a:effectLst/>
                        </a:rPr>
                        <a:t>dżłodzy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biurko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17695891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8073675"/>
              </p:ext>
            </p:extLst>
          </p:nvPr>
        </p:nvGraphicFramePr>
        <p:xfrm>
          <a:off x="5275810" y="5883644"/>
          <a:ext cx="5819218" cy="575789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454485">
                  <a:extLst>
                    <a:ext uri="{9D8B030D-6E8A-4147-A177-3AD203B41FA5}">
                      <a16:colId xmlns:a16="http://schemas.microsoft.com/office/drawing/2014/main" val="4181139835"/>
                    </a:ext>
                  </a:extLst>
                </a:gridCol>
                <a:gridCol w="1454485">
                  <a:extLst>
                    <a:ext uri="{9D8B030D-6E8A-4147-A177-3AD203B41FA5}">
                      <a16:colId xmlns:a16="http://schemas.microsoft.com/office/drawing/2014/main" val="3302559025"/>
                    </a:ext>
                  </a:extLst>
                </a:gridCol>
                <a:gridCol w="1455124">
                  <a:extLst>
                    <a:ext uri="{9D8B030D-6E8A-4147-A177-3AD203B41FA5}">
                      <a16:colId xmlns:a16="http://schemas.microsoft.com/office/drawing/2014/main" val="3332675081"/>
                    </a:ext>
                  </a:extLst>
                </a:gridCol>
                <a:gridCol w="1455124">
                  <a:extLst>
                    <a:ext uri="{9D8B030D-6E8A-4147-A177-3AD203B41FA5}">
                      <a16:colId xmlns:a16="http://schemas.microsoft.com/office/drawing/2014/main" val="479462496"/>
                    </a:ext>
                  </a:extLst>
                </a:gridCol>
              </a:tblGrid>
              <a:tr h="5757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000" dirty="0">
                          <a:effectLst/>
                        </a:rPr>
                        <a:t>椅子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yǐzi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idzy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krzesło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78365656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62082" y="1124583"/>
            <a:ext cx="2835903" cy="45173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009" y="1548406"/>
            <a:ext cx="6277640" cy="4093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94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405371"/>
              </p:ext>
            </p:extLst>
          </p:nvPr>
        </p:nvGraphicFramePr>
        <p:xfrm>
          <a:off x="856211" y="5249351"/>
          <a:ext cx="4963320" cy="739833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240557">
                  <a:extLst>
                    <a:ext uri="{9D8B030D-6E8A-4147-A177-3AD203B41FA5}">
                      <a16:colId xmlns:a16="http://schemas.microsoft.com/office/drawing/2014/main" val="3374587"/>
                    </a:ext>
                  </a:extLst>
                </a:gridCol>
                <a:gridCol w="1240557">
                  <a:extLst>
                    <a:ext uri="{9D8B030D-6E8A-4147-A177-3AD203B41FA5}">
                      <a16:colId xmlns:a16="http://schemas.microsoft.com/office/drawing/2014/main" val="3239015387"/>
                    </a:ext>
                  </a:extLst>
                </a:gridCol>
                <a:gridCol w="1241103">
                  <a:extLst>
                    <a:ext uri="{9D8B030D-6E8A-4147-A177-3AD203B41FA5}">
                      <a16:colId xmlns:a16="http://schemas.microsoft.com/office/drawing/2014/main" val="520567151"/>
                    </a:ext>
                  </a:extLst>
                </a:gridCol>
                <a:gridCol w="1241103">
                  <a:extLst>
                    <a:ext uri="{9D8B030D-6E8A-4147-A177-3AD203B41FA5}">
                      <a16:colId xmlns:a16="http://schemas.microsoft.com/office/drawing/2014/main" val="3764312325"/>
                    </a:ext>
                  </a:extLst>
                </a:gridCol>
              </a:tblGrid>
              <a:tr h="739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3200" dirty="0">
                          <a:effectLst/>
                        </a:rPr>
                        <a:t>灯</a:t>
                      </a:r>
                      <a:endParaRPr lang="pl-PL" sz="32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dēng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deng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lampa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17005057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9284637"/>
              </p:ext>
            </p:extLst>
          </p:nvPr>
        </p:nvGraphicFramePr>
        <p:xfrm>
          <a:off x="6392715" y="1296785"/>
          <a:ext cx="5220394" cy="739833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304812">
                  <a:extLst>
                    <a:ext uri="{9D8B030D-6E8A-4147-A177-3AD203B41FA5}">
                      <a16:colId xmlns:a16="http://schemas.microsoft.com/office/drawing/2014/main" val="231905514"/>
                    </a:ext>
                  </a:extLst>
                </a:gridCol>
                <a:gridCol w="1304812">
                  <a:extLst>
                    <a:ext uri="{9D8B030D-6E8A-4147-A177-3AD203B41FA5}">
                      <a16:colId xmlns:a16="http://schemas.microsoft.com/office/drawing/2014/main" val="3627591941"/>
                    </a:ext>
                  </a:extLst>
                </a:gridCol>
                <a:gridCol w="1305385">
                  <a:extLst>
                    <a:ext uri="{9D8B030D-6E8A-4147-A177-3AD203B41FA5}">
                      <a16:colId xmlns:a16="http://schemas.microsoft.com/office/drawing/2014/main" val="3373725999"/>
                    </a:ext>
                  </a:extLst>
                </a:gridCol>
                <a:gridCol w="1305385">
                  <a:extLst>
                    <a:ext uri="{9D8B030D-6E8A-4147-A177-3AD203B41FA5}">
                      <a16:colId xmlns:a16="http://schemas.microsoft.com/office/drawing/2014/main" val="2226630989"/>
                    </a:ext>
                  </a:extLst>
                </a:gridCol>
              </a:tblGrid>
              <a:tr h="739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3200" dirty="0">
                          <a:effectLst/>
                        </a:rPr>
                        <a:t>床</a:t>
                      </a:r>
                      <a:endParaRPr lang="pl-PL" sz="32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chuáng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człang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łóżko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93544049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126" y="2950718"/>
            <a:ext cx="1055717" cy="21114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50421"/>
            <a:ext cx="3205064" cy="27053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210" y="920946"/>
            <a:ext cx="2070603" cy="414120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122" y="2558891"/>
            <a:ext cx="5901580" cy="3430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975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462" y="1808274"/>
            <a:ext cx="5429553" cy="4102076"/>
          </a:xfrm>
          <a:prstGeom prst="rect">
            <a:avLst/>
          </a:prstGeom>
        </p:spPr>
      </p:pic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4319372"/>
              </p:ext>
            </p:extLst>
          </p:nvPr>
        </p:nvGraphicFramePr>
        <p:xfrm>
          <a:off x="6367548" y="5410976"/>
          <a:ext cx="5461462" cy="665018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365066">
                  <a:extLst>
                    <a:ext uri="{9D8B030D-6E8A-4147-A177-3AD203B41FA5}">
                      <a16:colId xmlns:a16="http://schemas.microsoft.com/office/drawing/2014/main" val="3843835943"/>
                    </a:ext>
                  </a:extLst>
                </a:gridCol>
                <a:gridCol w="1365066">
                  <a:extLst>
                    <a:ext uri="{9D8B030D-6E8A-4147-A177-3AD203B41FA5}">
                      <a16:colId xmlns:a16="http://schemas.microsoft.com/office/drawing/2014/main" val="4027521152"/>
                    </a:ext>
                  </a:extLst>
                </a:gridCol>
                <a:gridCol w="1365665">
                  <a:extLst>
                    <a:ext uri="{9D8B030D-6E8A-4147-A177-3AD203B41FA5}">
                      <a16:colId xmlns:a16="http://schemas.microsoft.com/office/drawing/2014/main" val="3940489419"/>
                    </a:ext>
                  </a:extLst>
                </a:gridCol>
                <a:gridCol w="1365665">
                  <a:extLst>
                    <a:ext uri="{9D8B030D-6E8A-4147-A177-3AD203B41FA5}">
                      <a16:colId xmlns:a16="http://schemas.microsoft.com/office/drawing/2014/main" val="2695604623"/>
                    </a:ext>
                  </a:extLst>
                </a:gridCol>
              </a:tblGrid>
              <a:tr h="6650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3200" dirty="0">
                          <a:effectLst/>
                        </a:rPr>
                        <a:t>电视</a:t>
                      </a:r>
                      <a:endParaRPr lang="pl-PL" sz="32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diànshì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djenszy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telewizor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4799804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1468129"/>
              </p:ext>
            </p:extLst>
          </p:nvPr>
        </p:nvGraphicFramePr>
        <p:xfrm>
          <a:off x="906086" y="786420"/>
          <a:ext cx="5461462" cy="665018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365066">
                  <a:extLst>
                    <a:ext uri="{9D8B030D-6E8A-4147-A177-3AD203B41FA5}">
                      <a16:colId xmlns:a16="http://schemas.microsoft.com/office/drawing/2014/main" val="1778430041"/>
                    </a:ext>
                  </a:extLst>
                </a:gridCol>
                <a:gridCol w="1365066">
                  <a:extLst>
                    <a:ext uri="{9D8B030D-6E8A-4147-A177-3AD203B41FA5}">
                      <a16:colId xmlns:a16="http://schemas.microsoft.com/office/drawing/2014/main" val="1120367776"/>
                    </a:ext>
                  </a:extLst>
                </a:gridCol>
                <a:gridCol w="1365665">
                  <a:extLst>
                    <a:ext uri="{9D8B030D-6E8A-4147-A177-3AD203B41FA5}">
                      <a16:colId xmlns:a16="http://schemas.microsoft.com/office/drawing/2014/main" val="2789980281"/>
                    </a:ext>
                  </a:extLst>
                </a:gridCol>
                <a:gridCol w="1365665">
                  <a:extLst>
                    <a:ext uri="{9D8B030D-6E8A-4147-A177-3AD203B41FA5}">
                      <a16:colId xmlns:a16="http://schemas.microsoft.com/office/drawing/2014/main" val="3624641618"/>
                    </a:ext>
                  </a:extLst>
                </a:gridCol>
              </a:tblGrid>
              <a:tr h="6650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3200" dirty="0">
                          <a:effectLst/>
                        </a:rPr>
                        <a:t>沙发</a:t>
                      </a:r>
                      <a:endParaRPr lang="pl-PL" sz="32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shāfā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szafa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fotel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27686166"/>
                  </a:ext>
                </a:extLst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814" y="553662"/>
            <a:ext cx="3412462" cy="4333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429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1805945"/>
              </p:ext>
            </p:extLst>
          </p:nvPr>
        </p:nvGraphicFramePr>
        <p:xfrm>
          <a:off x="2136372" y="469670"/>
          <a:ext cx="5660968" cy="689956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414931">
                  <a:extLst>
                    <a:ext uri="{9D8B030D-6E8A-4147-A177-3AD203B41FA5}">
                      <a16:colId xmlns:a16="http://schemas.microsoft.com/office/drawing/2014/main" val="2473006916"/>
                    </a:ext>
                  </a:extLst>
                </a:gridCol>
                <a:gridCol w="1414931">
                  <a:extLst>
                    <a:ext uri="{9D8B030D-6E8A-4147-A177-3AD203B41FA5}">
                      <a16:colId xmlns:a16="http://schemas.microsoft.com/office/drawing/2014/main" val="442252726"/>
                    </a:ext>
                  </a:extLst>
                </a:gridCol>
                <a:gridCol w="1415553">
                  <a:extLst>
                    <a:ext uri="{9D8B030D-6E8A-4147-A177-3AD203B41FA5}">
                      <a16:colId xmlns:a16="http://schemas.microsoft.com/office/drawing/2014/main" val="754175224"/>
                    </a:ext>
                  </a:extLst>
                </a:gridCol>
                <a:gridCol w="1415553">
                  <a:extLst>
                    <a:ext uri="{9D8B030D-6E8A-4147-A177-3AD203B41FA5}">
                      <a16:colId xmlns:a16="http://schemas.microsoft.com/office/drawing/2014/main" val="2328166200"/>
                    </a:ext>
                  </a:extLst>
                </a:gridCol>
              </a:tblGrid>
              <a:tr h="6899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3200" dirty="0">
                          <a:effectLst/>
                        </a:rPr>
                        <a:t>猫</a:t>
                      </a:r>
                      <a:endParaRPr lang="pl-PL" sz="32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māo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mao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kot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43216196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877" y="615143"/>
            <a:ext cx="3566949" cy="56818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39340" y="1393714"/>
            <a:ext cx="4624059" cy="474939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396" y="3053595"/>
            <a:ext cx="3582481" cy="3804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400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7754" y="1251583"/>
            <a:ext cx="4854633" cy="1485900"/>
          </a:xfrm>
        </p:spPr>
        <p:txBody>
          <a:bodyPr/>
          <a:lstStyle/>
          <a:p>
            <a:pPr algn="ctr"/>
            <a:r>
              <a:rPr lang="pl-PL" b="1" dirty="0"/>
              <a:t>Siheyuan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110" y="232755"/>
            <a:ext cx="4698074" cy="35235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666" y="2737483"/>
            <a:ext cx="7314854" cy="37975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653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120" y="958042"/>
            <a:ext cx="4912822" cy="1485900"/>
          </a:xfrm>
        </p:spPr>
        <p:txBody>
          <a:bodyPr/>
          <a:lstStyle/>
          <a:p>
            <a:pPr algn="ctr"/>
            <a:r>
              <a:rPr lang="pl-PL" b="1" dirty="0"/>
              <a:t>Hutong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204" y="2269374"/>
            <a:ext cx="6214029" cy="4145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735" y="461928"/>
            <a:ext cx="5496901" cy="37386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516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273" y="295102"/>
            <a:ext cx="9601200" cy="1485900"/>
          </a:xfrm>
        </p:spPr>
        <p:txBody>
          <a:bodyPr/>
          <a:lstStyle/>
          <a:p>
            <a:r>
              <a:rPr lang="pl-PL" dirty="0"/>
              <a:t>Uczymy się czytać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77" y="1206791"/>
            <a:ext cx="7231703" cy="51167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0462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599" y="436418"/>
            <a:ext cx="9601200" cy="1485900"/>
          </a:xfrm>
        </p:spPr>
        <p:txBody>
          <a:bodyPr/>
          <a:lstStyle/>
          <a:p>
            <a:r>
              <a:rPr lang="pl-PL" dirty="0"/>
              <a:t>Uczymy się pisać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738" y="1348956"/>
            <a:ext cx="7946921" cy="4709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227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Crop">
  <a:themeElements>
    <a:clrScheme name="Custom 5">
      <a:dk1>
        <a:sysClr val="windowText" lastClr="000000"/>
      </a:dk1>
      <a:lt1>
        <a:srgbClr val="FFFFFF"/>
      </a:lt1>
      <a:dk2>
        <a:srgbClr val="432A30"/>
      </a:dk2>
      <a:lt2>
        <a:srgbClr val="836C9F"/>
      </a:lt2>
      <a:accent1>
        <a:srgbClr val="836C9F"/>
      </a:accent1>
      <a:accent2>
        <a:srgbClr val="BDAB56"/>
      </a:accent2>
      <a:accent3>
        <a:srgbClr val="B0565D"/>
      </a:accent3>
      <a:accent4>
        <a:srgbClr val="55B1BC"/>
      </a:accent4>
      <a:accent5>
        <a:srgbClr val="4D925F"/>
      </a:accent5>
      <a:accent6>
        <a:srgbClr val="E08C4A"/>
      </a:accent6>
      <a:hlink>
        <a:srgbClr val="55B1BC"/>
      </a:hlink>
      <a:folHlink>
        <a:srgbClr val="836C9F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9270AA94-2367-4B1E-B579-26147B222B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138</TotalTime>
  <Words>136</Words>
  <Application>Microsoft Office PowerPoint</Application>
  <PresentationFormat>Panoramiczny</PresentationFormat>
  <Paragraphs>83</Paragraphs>
  <Slides>18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21" baseType="lpstr">
      <vt:lpstr>Calibri</vt:lpstr>
      <vt:lpstr>Franklin Gothic Book</vt:lpstr>
      <vt:lpstr>Crop</vt:lpstr>
      <vt:lpstr>Język chiński na wesoło</vt:lpstr>
      <vt:lpstr>Prezentacja programu PowerPoint</vt:lpstr>
      <vt:lpstr>Prezentacja programu PowerPoint</vt:lpstr>
      <vt:lpstr>Prezentacja programu PowerPoint</vt:lpstr>
      <vt:lpstr>Prezentacja programu PowerPoint</vt:lpstr>
      <vt:lpstr>Piosenki</vt:lpstr>
      <vt:lpstr>Uczymy się czytać</vt:lpstr>
      <vt:lpstr>Uczymy się pisać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Siheyuan</vt:lpstr>
      <vt:lpstr>Hutong</vt:lpstr>
      <vt:lpstr>Uczymy się czytać</vt:lpstr>
      <vt:lpstr>Uczymy się pisać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Język chiński na wesoło</dc:title>
  <dc:creator>konfucjusz</dc:creator>
  <cp:lastModifiedBy>Danusia .</cp:lastModifiedBy>
  <cp:revision>18</cp:revision>
  <dcterms:created xsi:type="dcterms:W3CDTF">2019-08-28T10:41:42Z</dcterms:created>
  <dcterms:modified xsi:type="dcterms:W3CDTF">2020-03-17T08:44:03Z</dcterms:modified>
</cp:coreProperties>
</file>